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</p:sldMasterIdLst>
  <p:notesMasterIdLst>
    <p:notesMasterId r:id="rId16"/>
  </p:notesMasterIdLst>
  <p:sldIdLst>
    <p:sldId id="259" r:id="rId7"/>
    <p:sldId id="264" r:id="rId8"/>
    <p:sldId id="269" r:id="rId9"/>
    <p:sldId id="274" r:id="rId10"/>
    <p:sldId id="262" r:id="rId11"/>
    <p:sldId id="260" r:id="rId12"/>
    <p:sldId id="268" r:id="rId13"/>
    <p:sldId id="273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9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2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88"/>
    <p:restoredTop sz="87749"/>
  </p:normalViewPr>
  <p:slideViewPr>
    <p:cSldViewPr snapToGrid="0" snapToObjects="1" showGuides="1">
      <p:cViewPr varScale="1">
        <p:scale>
          <a:sx n="139" d="100"/>
          <a:sy n="139" d="100"/>
        </p:scale>
        <p:origin x="2346" y="132"/>
      </p:cViewPr>
      <p:guideLst>
        <p:guide orient="horz" pos="2160"/>
        <p:guide pos="4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08345-B6DC-1240-9293-D504BB7D1126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E5A554-2C3F-B947-936B-812E84C16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762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E5A554-2C3F-B947-936B-812E84C16D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5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Bill by time - </a:t>
            </a:r>
            <a:r>
              <a:rPr lang="en-US" b="0" dirty="0"/>
              <a:t>ASD evaluations are more time intensive than the standard primary care visit</a:t>
            </a:r>
          </a:p>
          <a:p>
            <a:endParaRPr lang="en-US" b="0" dirty="0"/>
          </a:p>
          <a:p>
            <a:r>
              <a:rPr lang="en-US" b="0" dirty="0"/>
              <a:t>G2212 requires the max time (74 min or 54 min) plus 15 minutes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99417 minimum time (60 or 40 min) plus 15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E5A554-2C3F-B947-936B-812E84C16D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06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E5A554-2C3F-B947-936B-812E84C16D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730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Screenshot from HCA Physician-related services/health care billing guide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E5A554-2C3F-B947-936B-812E84C16D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153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www.hca.wa.gov</a:t>
            </a:r>
            <a:r>
              <a:rPr lang="en-US" dirty="0"/>
              <a:t>/billers-providers-partners/prior-authorization-claims-and-billing/provider-billing-guides-and-fee-schedules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E5A554-2C3F-B947-936B-812E84C16D4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32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E5A554-2C3F-B947-936B-812E84C16D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265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E5A554-2C3F-B947-936B-812E84C16D4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95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E5A554-2C3F-B947-936B-812E84C16D4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64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 Logo_Purple_2685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78987"/>
            <a:ext cx="1371600" cy="923544"/>
          </a:xfrm>
          <a:prstGeom prst="rect">
            <a:avLst/>
          </a:prstGeom>
        </p:spPr>
      </p:pic>
      <p:pic>
        <p:nvPicPr>
          <p:cNvPr id="4" name="Picture 3" descr="Wordmark_center_Purple_HE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9" y="6532177"/>
            <a:ext cx="2425295" cy="163374"/>
          </a:xfrm>
          <a:prstGeom prst="rect">
            <a:avLst/>
          </a:prstGeom>
        </p:spPr>
      </p:pic>
      <p:pic>
        <p:nvPicPr>
          <p:cNvPr id="6" name="Picture 5" descr="Bar_RtAngle_HEX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9" y="4619072"/>
            <a:ext cx="1371600" cy="1245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7" y="1837360"/>
            <a:ext cx="6972300" cy="2646441"/>
          </a:xfrm>
          <a:prstGeom prst="rect">
            <a:avLst/>
          </a:prstGeom>
        </p:spPr>
        <p:txBody>
          <a:bodyPr anchor="b"/>
          <a:lstStyle>
            <a:lvl1pPr algn="l">
              <a:defRPr sz="5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ENCODE NORMAL</a:t>
            </a:r>
            <a:br>
              <a:rPr lang="en-US" dirty="0"/>
            </a:br>
            <a:r>
              <a:rPr lang="en-US" dirty="0"/>
              <a:t>BLACK, 50 PT. </a:t>
            </a:r>
          </a:p>
        </p:txBody>
      </p:sp>
    </p:spTree>
    <p:extLst>
      <p:ext uri="{BB962C8B-B14F-4D97-AF65-F5344CB8AC3E}">
        <p14:creationId xmlns:p14="http://schemas.microsoft.com/office/powerpoint/2010/main" val="2390259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4B2E83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4B2E83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4B2E83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4B2E83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4B2E83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4B2E83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LIGHT, 24 PT.)</a:t>
            </a:r>
          </a:p>
        </p:txBody>
      </p:sp>
      <p:pic>
        <p:nvPicPr>
          <p:cNvPr id="7" name="Picture 6" descr="Wordmark_center_Purple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9" y="6532177"/>
            <a:ext cx="2425295" cy="1633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9462" y="1426989"/>
            <a:ext cx="862711" cy="689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6" y="371511"/>
            <a:ext cx="8184663" cy="991998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3072872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4B2E83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4B2E83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4B2E83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4B2E83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4B2E83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Bulleted 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pic>
        <p:nvPicPr>
          <p:cNvPr id="8" name="Picture 7" descr="Wordmark_center_Purple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9" y="6532177"/>
            <a:ext cx="2425295" cy="1633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9462" y="1426989"/>
            <a:ext cx="862711" cy="689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6" y="371511"/>
            <a:ext cx="8183759" cy="991998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1450220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 baseline="0">
                <a:solidFill>
                  <a:srgbClr val="4B2E83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 Here</a:t>
            </a:r>
          </a:p>
        </p:txBody>
      </p:sp>
      <p:pic>
        <p:nvPicPr>
          <p:cNvPr id="7" name="Picture 6" descr="Wordmark_center_Purple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9" y="6532177"/>
            <a:ext cx="2425295" cy="1633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9462" y="1426989"/>
            <a:ext cx="862711" cy="689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7" y="381575"/>
            <a:ext cx="8116643" cy="991998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2489552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4B2E83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4B2E83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4B2E83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4B2E83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4B2E83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4B2E83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LIGHT, 24 PT.)</a:t>
            </a:r>
          </a:p>
        </p:txBody>
      </p:sp>
      <p:pic>
        <p:nvPicPr>
          <p:cNvPr id="7" name="Picture 6" descr="Wordmark_center_Purple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9" y="6532177"/>
            <a:ext cx="2425295" cy="163374"/>
          </a:xfrm>
          <a:prstGeom prst="rect">
            <a:avLst/>
          </a:prstGeom>
        </p:spPr>
      </p:pic>
      <p:pic>
        <p:nvPicPr>
          <p:cNvPr id="9" name="Picture 8" descr="Bar_RtAngle_HE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1402894"/>
            <a:ext cx="1371201" cy="696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7" y="371511"/>
            <a:ext cx="8184662" cy="991998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818143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4B2E83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4B2E83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4B2E83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4B2E83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4B2E83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Bulleted 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pic>
        <p:nvPicPr>
          <p:cNvPr id="7" name="Picture 6" descr="Wordmark_center_Purple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9" y="6532177"/>
            <a:ext cx="2425295" cy="163374"/>
          </a:xfrm>
          <a:prstGeom prst="rect">
            <a:avLst/>
          </a:prstGeom>
        </p:spPr>
      </p:pic>
      <p:pic>
        <p:nvPicPr>
          <p:cNvPr id="8" name="Picture 7" descr="Bar_RtAngle_HE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1402894"/>
            <a:ext cx="1371201" cy="696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7" y="371511"/>
            <a:ext cx="8064504" cy="991998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1785922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 baseline="0">
                <a:solidFill>
                  <a:srgbClr val="4B2E83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 Here</a:t>
            </a:r>
          </a:p>
        </p:txBody>
      </p:sp>
      <p:pic>
        <p:nvPicPr>
          <p:cNvPr id="8" name="Picture 7" descr="Wordmark_center_Purple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9" y="6532177"/>
            <a:ext cx="2425295" cy="163374"/>
          </a:xfrm>
          <a:prstGeom prst="rect">
            <a:avLst/>
          </a:prstGeom>
        </p:spPr>
      </p:pic>
      <p:pic>
        <p:nvPicPr>
          <p:cNvPr id="6" name="Picture 5" descr="Bar_RtAngle_HE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1402894"/>
            <a:ext cx="1371201" cy="696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6" y="371511"/>
            <a:ext cx="8116643" cy="991998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3286547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08680"/>
            <a:ext cx="1371600" cy="9235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7334" y="6354234"/>
            <a:ext cx="2540000" cy="266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2039" y="4613080"/>
            <a:ext cx="1390696" cy="1214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7" y="1842045"/>
            <a:ext cx="6972300" cy="2641756"/>
          </a:xfrm>
          <a:prstGeom prst="rect">
            <a:avLst/>
          </a:prstGeom>
        </p:spPr>
        <p:txBody>
          <a:bodyPr anchor="b"/>
          <a:lstStyle>
            <a:lvl1pPr algn="l">
              <a:defRPr sz="5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ENCODE NORMAL</a:t>
            </a:r>
            <a:br>
              <a:rPr lang="en-US" dirty="0"/>
            </a:br>
            <a:r>
              <a:rPr lang="en-US" dirty="0"/>
              <a:t>BLACK, 50 PT. </a:t>
            </a:r>
          </a:p>
        </p:txBody>
      </p:sp>
    </p:spTree>
    <p:extLst>
      <p:ext uri="{BB962C8B-B14F-4D97-AF65-F5344CB8AC3E}">
        <p14:creationId xmlns:p14="http://schemas.microsoft.com/office/powerpoint/2010/main" val="2373491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FFFFFF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FFFFFF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FFFFFF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FFFFFF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chemeClr val="tx1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REGULAR, 24 PT.)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7334" y="6354234"/>
            <a:ext cx="2540000" cy="266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3095" y="1425024"/>
            <a:ext cx="862709" cy="689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6" y="371511"/>
            <a:ext cx="8184663" cy="991998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2769240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chemeClr val="tx2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chemeClr val="tx2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chemeClr val="tx2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chemeClr val="tx2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chemeClr val="tx2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Bulleted 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7334" y="6354234"/>
            <a:ext cx="2540000" cy="266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3095" y="1425024"/>
            <a:ext cx="862709" cy="689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7" y="371511"/>
            <a:ext cx="7963088" cy="991998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3236337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 baseline="0">
                <a:solidFill>
                  <a:schemeClr val="tx2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7334" y="6354234"/>
            <a:ext cx="2540000" cy="266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3095" y="1425024"/>
            <a:ext cx="862709" cy="689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6" y="371511"/>
            <a:ext cx="8116643" cy="991998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3828560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ordmark_center_Purple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9" y="6532177"/>
            <a:ext cx="2425295" cy="163374"/>
          </a:xfrm>
          <a:prstGeom prst="rect">
            <a:avLst/>
          </a:prstGeom>
        </p:spPr>
      </p:pic>
      <p:pic>
        <p:nvPicPr>
          <p:cNvPr id="7" name="Picture 6" descr="W Logo_Purple_2685_HE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78987"/>
            <a:ext cx="1371600" cy="9235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9463" y="4587525"/>
            <a:ext cx="1390696" cy="12141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71757" y="1880379"/>
            <a:ext cx="6972300" cy="2646441"/>
          </a:xfrm>
          <a:prstGeom prst="rect">
            <a:avLst/>
          </a:prstGeom>
        </p:spPr>
        <p:txBody>
          <a:bodyPr anchor="b"/>
          <a:lstStyle>
            <a:lvl1pPr algn="l">
              <a:defRPr sz="50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ENCODE NORMAL</a:t>
            </a:r>
            <a:br>
              <a:rPr lang="en-US" dirty="0"/>
            </a:br>
            <a:r>
              <a:rPr lang="en-US" dirty="0"/>
              <a:t>BLACK, 50 PT. </a:t>
            </a:r>
          </a:p>
        </p:txBody>
      </p:sp>
    </p:spTree>
    <p:extLst>
      <p:ext uri="{BB962C8B-B14F-4D97-AF65-F5344CB8AC3E}">
        <p14:creationId xmlns:p14="http://schemas.microsoft.com/office/powerpoint/2010/main" val="3397191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/>
            </a:gs>
            <a:gs pos="80000">
              <a:schemeClr val="accent2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6496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chemeClr val="accent3"/>
            </a:gs>
            <a:gs pos="72000">
              <a:srgbClr val="4B2E83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37030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8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3" r:id="rId2"/>
    <p:sldLayoutId id="2147483664" r:id="rId3"/>
    <p:sldLayoutId id="2147483665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-assn.org/system/files/2019-06/cpt-office-prolonged-svs-code-changes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Billing and Coding Tips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8926" y="4915644"/>
            <a:ext cx="777080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Sophie Lu, MN, PPCNP-BC, ARNP</a:t>
            </a:r>
          </a:p>
          <a:p>
            <a:r>
              <a:rPr lang="en-US" dirty="0"/>
              <a:t>UW Center on Human Development and Disability (CHDD)</a:t>
            </a:r>
          </a:p>
          <a:p>
            <a:r>
              <a:rPr lang="en-US" dirty="0"/>
              <a:t>WA State Medical Home Partnerships Project (MHPP)</a:t>
            </a:r>
            <a:br>
              <a:rPr lang="en-US" dirty="0"/>
            </a:br>
            <a:r>
              <a:rPr lang="en-US" dirty="0"/>
              <a:t>UW Leadership Education in Neurodevelopmental and Related Disabilities (LEND) </a:t>
            </a:r>
          </a:p>
        </p:txBody>
      </p:sp>
    </p:spTree>
    <p:extLst>
      <p:ext uri="{BB962C8B-B14F-4D97-AF65-F5344CB8AC3E}">
        <p14:creationId xmlns:p14="http://schemas.microsoft.com/office/powerpoint/2010/main" val="1913477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71757" y="1617972"/>
            <a:ext cx="8076956" cy="4015497"/>
          </a:xfrm>
        </p:spPr>
        <p:txBody>
          <a:bodyPr/>
          <a:lstStyle/>
          <a:p>
            <a:r>
              <a:rPr lang="en-US" b="0" dirty="0"/>
              <a:t>All time billed must be on the </a:t>
            </a:r>
            <a:r>
              <a:rPr lang="en-US" b="0" u="sng" dirty="0"/>
              <a:t>same date</a:t>
            </a:r>
            <a:r>
              <a:rPr lang="en-US" b="0" dirty="0"/>
              <a:t> as billable encounter</a:t>
            </a:r>
          </a:p>
          <a:p>
            <a:endParaRPr lang="en-US" b="0" dirty="0"/>
          </a:p>
          <a:p>
            <a:r>
              <a:rPr lang="en-US" b="0" dirty="0"/>
              <a:t>Start with meeting the highest level of service (99205 or 99215)</a:t>
            </a:r>
          </a:p>
          <a:p>
            <a:r>
              <a:rPr lang="en-US" b="0" dirty="0"/>
              <a:t>Then add prolonged service codes: </a:t>
            </a:r>
            <a:r>
              <a:rPr lang="en-US" dirty="0"/>
              <a:t>G2212</a:t>
            </a:r>
            <a:r>
              <a:rPr lang="en-US" b="0" dirty="0"/>
              <a:t> (Medicaid) and </a:t>
            </a:r>
            <a:r>
              <a:rPr lang="en-US" dirty="0"/>
              <a:t>99417</a:t>
            </a:r>
            <a:r>
              <a:rPr lang="en-US" b="0" dirty="0"/>
              <a:t> (private insurance) </a:t>
            </a:r>
          </a:p>
          <a:p>
            <a:r>
              <a:rPr lang="en-US" b="0" dirty="0"/>
              <a:t>1 unit of G2212 or 99417 = </a:t>
            </a:r>
            <a:r>
              <a:rPr lang="en-US" dirty="0"/>
              <a:t>15 minute </a:t>
            </a:r>
            <a:r>
              <a:rPr lang="en-US" b="0" dirty="0"/>
              <a:t>increment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Bill by Time - E/M CPT Codes</a:t>
            </a:r>
          </a:p>
        </p:txBody>
      </p:sp>
      <p:pic>
        <p:nvPicPr>
          <p:cNvPr id="3" name="Picture 2" descr="Half face clock on a wall">
            <a:extLst>
              <a:ext uri="{FF2B5EF4-FFF2-40B4-BE49-F238E27FC236}">
                <a16:creationId xmlns:a16="http://schemas.microsoft.com/office/drawing/2014/main" id="{C973F08B-6B27-701E-4BFB-4F69E63D2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3106" y="234551"/>
            <a:ext cx="1759137" cy="126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924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746F4C-CB1A-4446-A7B3-E1568939E6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3521" y="1651000"/>
            <a:ext cx="8130187" cy="4472709"/>
          </a:xfrm>
        </p:spPr>
        <p:txBody>
          <a:bodyPr/>
          <a:lstStyle/>
          <a:p>
            <a:r>
              <a:rPr lang="en-US" sz="2000" dirty="0"/>
              <a:t>Total time spent on patient care (face-to-face and non-face-to-face time personally provided by billable provider) can be counted including:</a:t>
            </a:r>
          </a:p>
          <a:p>
            <a:pPr lvl="1"/>
            <a:r>
              <a:rPr lang="en-US" sz="1800" u="sng" dirty="0">
                <a:solidFill>
                  <a:schemeClr val="tx1">
                    <a:lumMod val="60000"/>
                    <a:lumOff val="40000"/>
                  </a:schemeClr>
                </a:solidFill>
              </a:rPr>
              <a:t>preparing</a:t>
            </a:r>
            <a:r>
              <a:rPr lang="en-US" sz="1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to see the patient (e.g. review of testing records)</a:t>
            </a:r>
          </a:p>
          <a:p>
            <a:pPr lvl="1"/>
            <a:r>
              <a:rPr lang="en-US" sz="1800" b="0" dirty="0"/>
              <a:t>performing a medically appropriate </a:t>
            </a:r>
            <a:r>
              <a:rPr lang="en-US" sz="1800" b="0" u="sng" dirty="0"/>
              <a:t>examination</a:t>
            </a:r>
            <a:r>
              <a:rPr lang="en-US" sz="1800" b="0" dirty="0"/>
              <a:t> and/or evaluation</a:t>
            </a:r>
          </a:p>
          <a:p>
            <a:pPr lvl="1"/>
            <a:r>
              <a:rPr lang="en-US" sz="1800" b="0" u="sng" dirty="0"/>
              <a:t>counseling</a:t>
            </a:r>
            <a:r>
              <a:rPr lang="en-US" sz="1800" b="0" dirty="0"/>
              <a:t> and </a:t>
            </a:r>
            <a:r>
              <a:rPr lang="en-US" sz="1800" b="0" u="sng" dirty="0"/>
              <a:t>educating</a:t>
            </a:r>
            <a:r>
              <a:rPr lang="en-US" sz="1800" b="0" dirty="0"/>
              <a:t> the patient/family/caregiver</a:t>
            </a:r>
          </a:p>
          <a:p>
            <a:pPr lvl="1"/>
            <a:r>
              <a:rPr lang="en-US" sz="1800" b="0" u="sng" dirty="0"/>
              <a:t>ordering</a:t>
            </a:r>
            <a:r>
              <a:rPr lang="en-US" sz="1800" b="0" dirty="0"/>
              <a:t> medications, tests, or procedures</a:t>
            </a:r>
          </a:p>
          <a:p>
            <a:pPr lvl="1"/>
            <a:r>
              <a:rPr lang="en-US" sz="1800" b="0" u="sng" dirty="0"/>
              <a:t>referring</a:t>
            </a:r>
            <a:r>
              <a:rPr lang="en-US" sz="1800" b="0" dirty="0"/>
              <a:t> and </a:t>
            </a:r>
            <a:r>
              <a:rPr lang="en-US" sz="1800" b="0" u="sng" dirty="0"/>
              <a:t>communicating</a:t>
            </a:r>
            <a:r>
              <a:rPr lang="en-US" sz="1800" b="0" dirty="0"/>
              <a:t> with other health care professionals (when not separately reported)</a:t>
            </a:r>
          </a:p>
          <a:p>
            <a:pPr lvl="1"/>
            <a:r>
              <a:rPr lang="en-US" sz="1800" u="sng" dirty="0">
                <a:solidFill>
                  <a:schemeClr val="tx1">
                    <a:lumMod val="60000"/>
                    <a:lumOff val="40000"/>
                  </a:schemeClr>
                </a:solidFill>
              </a:rPr>
              <a:t>documenting</a:t>
            </a:r>
            <a:r>
              <a:rPr lang="en-US" sz="1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clinical information in the electronic or other health record</a:t>
            </a:r>
          </a:p>
          <a:p>
            <a:pPr lvl="1"/>
            <a:r>
              <a:rPr lang="en-US" sz="1800" b="0" dirty="0"/>
              <a:t>independently </a:t>
            </a:r>
            <a:r>
              <a:rPr lang="en-US" sz="1800" b="0" u="sng" dirty="0"/>
              <a:t>interpreting</a:t>
            </a:r>
            <a:r>
              <a:rPr lang="en-US" sz="1800" b="0" dirty="0"/>
              <a:t> results (not separately reported) and communicating results to the patient/family/caregiver</a:t>
            </a:r>
          </a:p>
          <a:p>
            <a:pPr lvl="1"/>
            <a:r>
              <a:rPr lang="en-US" sz="1800" b="0" u="sng" dirty="0"/>
              <a:t>care coordination</a:t>
            </a:r>
            <a:r>
              <a:rPr lang="en-US" sz="1800" b="0" dirty="0"/>
              <a:t> (not separately reported)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1CD61F-E5C5-4F45-AD80-0E638F1C4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you count?</a:t>
            </a:r>
          </a:p>
        </p:txBody>
      </p:sp>
    </p:spTree>
    <p:extLst>
      <p:ext uri="{BB962C8B-B14F-4D97-AF65-F5344CB8AC3E}">
        <p14:creationId xmlns:p14="http://schemas.microsoft.com/office/powerpoint/2010/main" val="2121991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4548FE-BE6A-2917-12E6-BF7927597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Upper limit</a:t>
            </a:r>
          </a:p>
        </p:txBody>
      </p: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DF2F35C-DDC4-2615-4CAE-04F8562B8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71" y="1937385"/>
            <a:ext cx="8785258" cy="259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245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4F9C50C-E6E6-2564-21CD-17F6BB374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65" y="706530"/>
            <a:ext cx="9042870" cy="51798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57136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F3DAFB26-16B3-1755-1942-583E47A21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858" y="298440"/>
            <a:ext cx="8596283" cy="6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132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129C28-1C82-FE48-AB58-0CDFFD555F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305" y="1606096"/>
            <a:ext cx="8076956" cy="4015497"/>
          </a:xfrm>
        </p:spPr>
        <p:txBody>
          <a:bodyPr/>
          <a:lstStyle/>
          <a:p>
            <a:pPr marL="0" indent="0">
              <a:buNone/>
            </a:pPr>
            <a:r>
              <a:rPr lang="en-US" sz="2300" b="0" dirty="0"/>
              <a:t>Talking points when approaching your organization about COE ASD evaluations:</a:t>
            </a:r>
          </a:p>
          <a:p>
            <a:r>
              <a:rPr lang="en-US" sz="2200" b="0" dirty="0"/>
              <a:t>The time needed for ASD evaluations likely will mean a decrease in number of patients you see on those days.</a:t>
            </a:r>
          </a:p>
          <a:p>
            <a:r>
              <a:rPr lang="en-US" sz="2200" b="0" dirty="0"/>
              <a:t>The decrease in patient volume could potentially be partially offset by billing on time.</a:t>
            </a:r>
          </a:p>
          <a:p>
            <a:r>
              <a:rPr lang="en-US" sz="2200" b="0" dirty="0"/>
              <a:t>Ask for time set aside before the visit for reviewing records in preparation.</a:t>
            </a:r>
          </a:p>
          <a:p>
            <a:r>
              <a:rPr lang="en-US" sz="2200" b="0" dirty="0"/>
              <a:t>Ask for time set aside after the visit for documentation.</a:t>
            </a:r>
          </a:p>
          <a:p>
            <a:r>
              <a:rPr lang="en-US" sz="2200" b="0" dirty="0"/>
              <a:t>Break down the evaluation over 2-3 separate visits on different days.</a:t>
            </a:r>
          </a:p>
          <a:p>
            <a:r>
              <a:rPr lang="en-US" sz="2200" b="0" dirty="0"/>
              <a:t>Consider negotiating with MCOs on reimbursement rate.</a:t>
            </a:r>
          </a:p>
          <a:p>
            <a:endParaRPr lang="en-US" b="0" dirty="0"/>
          </a:p>
          <a:p>
            <a:pPr marL="0" indent="0">
              <a:buNone/>
            </a:pPr>
            <a:r>
              <a:rPr lang="en-US" b="0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6178F9-91CC-074F-8403-752F6A496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757" y="473009"/>
            <a:ext cx="8064504" cy="763398"/>
          </a:xfrm>
        </p:spPr>
        <p:txBody>
          <a:bodyPr/>
          <a:lstStyle/>
          <a:p>
            <a:r>
              <a:rPr lang="en-US" dirty="0"/>
              <a:t>Making the financial case</a:t>
            </a:r>
          </a:p>
        </p:txBody>
      </p:sp>
    </p:spTree>
    <p:extLst>
      <p:ext uri="{BB962C8B-B14F-4D97-AF65-F5344CB8AC3E}">
        <p14:creationId xmlns:p14="http://schemas.microsoft.com/office/powerpoint/2010/main" val="2009185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577826-9906-3B4B-B1C2-655E85A3C2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3522" y="1693862"/>
            <a:ext cx="8076956" cy="382111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AMA Guideline</a:t>
            </a:r>
          </a:p>
          <a:p>
            <a:pPr marL="0" indent="0">
              <a:buNone/>
            </a:pPr>
            <a:r>
              <a:rPr lang="en-US" b="0" dirty="0">
                <a:solidFill>
                  <a:schemeClr val="tx1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https://www.ama-assn.org/system/files/2019-06/cpt-office-prolonged-svs-code-changes.pdf</a:t>
            </a:r>
            <a:endParaRPr lang="en-US" b="0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sz="1800" b="0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dirty="0"/>
              <a:t>HCA Provider billing guides and fee schedules  </a:t>
            </a:r>
            <a:endParaRPr lang="en-US" b="0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b="0" u="sng" dirty="0">
                <a:solidFill>
                  <a:schemeClr val="tx1">
                    <a:lumMod val="60000"/>
                    <a:lumOff val="40000"/>
                  </a:schemeClr>
                </a:solidFill>
              </a:rPr>
              <a:t>https://</a:t>
            </a:r>
            <a:r>
              <a:rPr lang="en-US" b="0" u="sng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www.hca.wa.gov</a:t>
            </a:r>
            <a:r>
              <a:rPr lang="en-US" b="0" u="sng" dirty="0">
                <a:solidFill>
                  <a:schemeClr val="tx1">
                    <a:lumMod val="60000"/>
                    <a:lumOff val="40000"/>
                  </a:schemeClr>
                </a:solidFill>
              </a:rPr>
              <a:t>/billers-providers-partners/prior-authorization-claims-and-billing/provider-billing-guides-and-fee-schedules</a:t>
            </a:r>
          </a:p>
          <a:p>
            <a:endParaRPr lang="en-US" b="0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endParaRPr lang="en-US" b="0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C6D163E-8401-CB43-B779-E2BBE1918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757" y="385799"/>
            <a:ext cx="8064504" cy="991998"/>
          </a:xfrm>
        </p:spPr>
        <p:txBody>
          <a:bodyPr/>
          <a:lstStyle/>
          <a:p>
            <a:r>
              <a:rPr lang="en-US" dirty="0"/>
              <a:t>Billing Resources</a:t>
            </a:r>
          </a:p>
        </p:txBody>
      </p:sp>
    </p:spTree>
    <p:extLst>
      <p:ext uri="{BB962C8B-B14F-4D97-AF65-F5344CB8AC3E}">
        <p14:creationId xmlns:p14="http://schemas.microsoft.com/office/powerpoint/2010/main" val="3590698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F7E82C-B09F-1F4C-AFB9-9F8FE9C15B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2201" y="5755059"/>
            <a:ext cx="6727333" cy="380122"/>
          </a:xfrm>
        </p:spPr>
        <p:txBody>
          <a:bodyPr/>
          <a:lstStyle/>
          <a:p>
            <a:pPr marL="0" indent="0">
              <a:buNone/>
            </a:pPr>
            <a:r>
              <a:rPr lang="en-US" sz="1400" b="0" dirty="0"/>
              <a:t>Image Credit: ID 205147455 © Ricochet69 | </a:t>
            </a:r>
            <a:r>
              <a:rPr lang="en-US" sz="1400" b="0" dirty="0" err="1"/>
              <a:t>Dreamstime.com</a:t>
            </a:r>
            <a:endParaRPr lang="en-US" sz="1400" b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D6EA19-8123-BA4D-9231-14D42BA34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dirty="0"/>
              <a:t>Questions?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2CB5F672-BD6F-584A-A11A-677C814E7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201" y="1607917"/>
            <a:ext cx="8779598" cy="409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35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9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 3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 4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E7097052AEFE4B9CCA72CD6E3F8AB0" ma:contentTypeVersion="11" ma:contentTypeDescription="Create a new document." ma:contentTypeScope="" ma:versionID="15e32a483fd46c70077291c702a5f9a7">
  <xsd:schema xmlns:xsd="http://www.w3.org/2001/XMLSchema" xmlns:xs="http://www.w3.org/2001/XMLSchema" xmlns:p="http://schemas.microsoft.com/office/2006/metadata/properties" xmlns:ns2="a7bce692-1fbc-4f71-8220-7169c19d7c09" xmlns:ns3="708767db-f41f-47f1-be07-e9e56e693cc9" targetNamespace="http://schemas.microsoft.com/office/2006/metadata/properties" ma:root="true" ma:fieldsID="1bb13c0f26d1c224cd1b807e0124c492" ns2:_="" ns3:_="">
    <xsd:import namespace="a7bce692-1fbc-4f71-8220-7169c19d7c09"/>
    <xsd:import namespace="708767db-f41f-47f1-be07-e9e56e693c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bce692-1fbc-4f71-8220-7169c19d7c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e20148b9-20a4-48a0-acba-ba52d68a37a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8767db-f41f-47f1-be07-e9e56e693cc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40afa946-e904-4033-a51f-10eeb71fad27}" ma:internalName="TaxCatchAll" ma:showField="CatchAllData" ma:web="708767db-f41f-47f1-be07-e9e56e693c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08767db-f41f-47f1-be07-e9e56e693cc9" xsi:nil="true"/>
    <lcf76f155ced4ddcb4097134ff3c332f xmlns="a7bce692-1fbc-4f71-8220-7169c19d7c09">
      <Terms xmlns="http://schemas.microsoft.com/office/infopath/2007/PartnerControls"/>
    </lcf76f155ced4ddcb4097134ff3c332f>
    <SharedWithUsers xmlns="708767db-f41f-47f1-be07-e9e56e693cc9">
      <UserInfo>
        <DisplayName>Kate Orville</DisplayName>
        <AccountId>18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E89F0AF7-A9FC-4662-808A-27BEAB978B2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5FB70E-B3DC-4381-AA94-F77FC731B8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bce692-1fbc-4f71-8220-7169c19d7c09"/>
    <ds:schemaRef ds:uri="708767db-f41f-47f1-be07-e9e56e693c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C0698B2-2DD5-4588-9D00-9676E589F579}">
  <ds:schemaRefs>
    <ds:schemaRef ds:uri="http://www.w3.org/XML/1998/namespace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708767db-f41f-47f1-be07-e9e56e693cc9"/>
    <ds:schemaRef ds:uri="a7bce692-1fbc-4f71-8220-7169c19d7c09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>
  <clbl:label id="{f6b6dd5b-f02f-441a-99a0-162ac5060bd2}" enabled="0" method="" siteId="{f6b6dd5b-f02f-441a-99a0-162ac5060b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2237</TotalTime>
  <Words>450</Words>
  <Application>Microsoft Office PowerPoint</Application>
  <PresentationFormat>On-screen Show (4:3)</PresentationFormat>
  <Paragraphs>54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Encode Sans Normal Black</vt:lpstr>
      <vt:lpstr>Lucida Grande</vt:lpstr>
      <vt:lpstr>Open Sans</vt:lpstr>
      <vt:lpstr>Open Sans Light</vt:lpstr>
      <vt:lpstr>Uni Sans Regular</vt:lpstr>
      <vt:lpstr>Office Theme</vt:lpstr>
      <vt:lpstr>Custom Design</vt:lpstr>
      <vt:lpstr>1_Custom Design</vt:lpstr>
      <vt:lpstr>Billing and Coding Tips</vt:lpstr>
      <vt:lpstr>Bill by Time - E/M CPT Codes</vt:lpstr>
      <vt:lpstr>What can you count?</vt:lpstr>
      <vt:lpstr>Upper limit</vt:lpstr>
      <vt:lpstr>PowerPoint Presentation</vt:lpstr>
      <vt:lpstr>PowerPoint Presentation</vt:lpstr>
      <vt:lpstr>Making the financial case</vt:lpstr>
      <vt:lpstr>Billing Resources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Alanya Cannon</dc:creator>
  <cp:lastModifiedBy>Kate Orville</cp:lastModifiedBy>
  <cp:revision>63</cp:revision>
  <dcterms:created xsi:type="dcterms:W3CDTF">2014-10-14T00:51:43Z</dcterms:created>
  <dcterms:modified xsi:type="dcterms:W3CDTF">2023-06-21T19:20:28Z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0x01010053E7097052AEFE4B9CCA72CD6E3F8AB0</vt:lpwstr>
  </property>
  <property fmtid="{D5CDD505-2E9C-101B-9397-08002B2CF9AE}" pid="3" name="MediaServiceImageTags">
    <vt:lpwstr/>
  </property>
</Properties>
</file>